
<file path=[Content_Types].xml><?xml version="1.0" encoding="utf-8"?>
<Types xmlns="http://schemas.openxmlformats.org/package/2006/content-types">
  <Default Extension="jpeg" ContentType="image/jpeg"/>
  <Default Extension="png" ContentType="image/png"/>
  <Default Extension="wmv" ContentType="video/x-ms-wmv"/>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91" r:id="rId4"/>
    <p:sldId id="257" r:id="rId5"/>
    <p:sldId id="258" r:id="rId6"/>
    <p:sldId id="259" r:id="rId7"/>
    <p:sldId id="275" r:id="rId8"/>
    <p:sldId id="260" r:id="rId9"/>
    <p:sldId id="261" r:id="rId10"/>
    <p:sldId id="262" r:id="rId11"/>
    <p:sldId id="264" r:id="rId12"/>
    <p:sldId id="312" r:id="rId13"/>
    <p:sldId id="265" r:id="rId14"/>
    <p:sldId id="266" r:id="rId15"/>
    <p:sldId id="314" r:id="rId16"/>
    <p:sldId id="267" r:id="rId17"/>
    <p:sldId id="268" r:id="rId18"/>
    <p:sldId id="269" r:id="rId19"/>
    <p:sldId id="270" r:id="rId20"/>
    <p:sldId id="315" r:id="rId21"/>
    <p:sldId id="271" r:id="rId22"/>
    <p:sldId id="311" r:id="rId23"/>
    <p:sldId id="272" r:id="rId24"/>
    <p:sldId id="317" r:id="rId25"/>
    <p:sldId id="316" r:id="rId26"/>
    <p:sldId id="273" r:id="rId27"/>
    <p:sldId id="274" r:id="rId28"/>
    <p:sldId id="329" r:id="rId29"/>
    <p:sldId id="27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4C3C"/>
    <a:srgbClr val="2C3E50"/>
    <a:srgbClr val="1ABC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microsoft.com/office/2007/relationships/media" Target="../media/media3.wmv"/><Relationship Id="rId1" Type="http://schemas.openxmlformats.org/officeDocument/2006/relationships/video" Target="../media/media3.wmv"/></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sv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microsoft.com/office/2007/relationships/media" Target="../media/media4.wmv"/><Relationship Id="rId1" Type="http://schemas.openxmlformats.org/officeDocument/2006/relationships/video" Target="../media/media4.wmv"/></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sv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microsoft.com/office/2007/relationships/media" Target="../media/media5.wmv"/><Relationship Id="rId1" Type="http://schemas.openxmlformats.org/officeDocument/2006/relationships/video" Target="../media/media5.wmv"/></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sv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media" Target="../media/media6.wmv"/><Relationship Id="rId1" Type="http://schemas.openxmlformats.org/officeDocument/2006/relationships/video" Target="../media/media6.wmv"/></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svg"/><Relationship Id="rId3" Type="http://schemas.openxmlformats.org/officeDocument/2006/relationships/image" Target="../media/image17.png"/><Relationship Id="rId2" Type="http://schemas.openxmlformats.org/officeDocument/2006/relationships/image" Target="../media/image6.sv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microsoft.com/office/2007/relationships/media" Target="../media/media7.wmv"/><Relationship Id="rId1" Type="http://schemas.openxmlformats.org/officeDocument/2006/relationships/video" Target="../media/media7.wmv"/></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microsoft.com/office/2007/relationships/media" Target="../media/media8.wmv"/><Relationship Id="rId1" Type="http://schemas.openxmlformats.org/officeDocument/2006/relationships/video" Target="../media/media8.wmv"/></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svg"/><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microsoft.com/office/2007/relationships/media" Target="../media/media9.wmv"/><Relationship Id="rId1" Type="http://schemas.openxmlformats.org/officeDocument/2006/relationships/video" Target="../media/media9.wmv"/></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microsoft.com/office/2007/relationships/media" Target="../media/media1.wmv"/><Relationship Id="rId1" Type="http://schemas.openxmlformats.org/officeDocument/2006/relationships/video" Target="../media/media1.wm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microsoft.com/office/2007/relationships/media" Target="../media/media2.wmv"/><Relationship Id="rId1" Type="http://schemas.openxmlformats.org/officeDocument/2006/relationships/video" Target="../media/media2.wm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sv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_launcher"/>
          <p:cNvPicPr>
            <a:picLocks noChangeAspect="1"/>
          </p:cNvPicPr>
          <p:nvPr/>
        </p:nvPicPr>
        <p:blipFill>
          <a:blip r:embed="rId1"/>
          <a:stretch>
            <a:fillRect/>
          </a:stretch>
        </p:blipFill>
        <p:spPr>
          <a:xfrm>
            <a:off x="5181600" y="1398905"/>
            <a:ext cx="1828800" cy="1828800"/>
          </a:xfrm>
          <a:prstGeom prst="rect">
            <a:avLst/>
          </a:prstGeom>
        </p:spPr>
      </p:pic>
      <p:sp>
        <p:nvSpPr>
          <p:cNvPr id="6" name="Text Box 5"/>
          <p:cNvSpPr txBox="1"/>
          <p:nvPr/>
        </p:nvSpPr>
        <p:spPr>
          <a:xfrm>
            <a:off x="5059045" y="3596640"/>
            <a:ext cx="2072640" cy="521970"/>
          </a:xfrm>
          <a:prstGeom prst="rect">
            <a:avLst/>
          </a:prstGeom>
          <a:noFill/>
        </p:spPr>
        <p:txBody>
          <a:bodyPr wrap="square" rtlCol="0">
            <a:spAutoFit/>
          </a:bodyPr>
          <a:p>
            <a:pPr algn="ctr"/>
            <a:r>
              <a:rPr lang="en-US" sz="2800">
                <a:solidFill>
                  <a:srgbClr val="2C3E50"/>
                </a:solidFill>
                <a:latin typeface="Lora" panose="00000500000000000000" charset="0"/>
                <a:cs typeface="Lora" panose="00000500000000000000" charset="0"/>
              </a:rPr>
              <a:t>Kid</a:t>
            </a:r>
            <a:r>
              <a:rPr lang="en-US" sz="2800" b="1">
                <a:solidFill>
                  <a:srgbClr val="1ABC9C"/>
                </a:solidFill>
                <a:latin typeface="Lora" panose="00000500000000000000" charset="0"/>
                <a:cs typeface="Lora" panose="00000500000000000000" charset="0"/>
              </a:rPr>
              <a:t>Safe</a:t>
            </a:r>
            <a:endParaRPr lang="en-US" sz="2800" b="1">
              <a:solidFill>
                <a:srgbClr val="1ABC9C"/>
              </a:solidFill>
              <a:latin typeface="Lora" panose="00000500000000000000" charset="0"/>
              <a:cs typeface="Lora" panose="00000500000000000000" charset="0"/>
            </a:endParaRPr>
          </a:p>
        </p:txBody>
      </p:sp>
      <p:sp>
        <p:nvSpPr>
          <p:cNvPr id="7" name="Text Box 6"/>
          <p:cNvSpPr txBox="1"/>
          <p:nvPr/>
        </p:nvSpPr>
        <p:spPr>
          <a:xfrm>
            <a:off x="4171315" y="4345940"/>
            <a:ext cx="3848100" cy="368300"/>
          </a:xfrm>
          <a:prstGeom prst="rect">
            <a:avLst/>
          </a:prstGeom>
          <a:noFill/>
        </p:spPr>
        <p:txBody>
          <a:bodyPr wrap="square" rtlCol="0">
            <a:spAutoFit/>
          </a:bodyPr>
          <a:p>
            <a:pPr algn="ctr"/>
            <a:r>
              <a:rPr lang="en-US">
                <a:solidFill>
                  <a:srgbClr val="2C3E50"/>
                </a:solidFill>
                <a:latin typeface="Lora" panose="00000500000000000000" charset="0"/>
                <a:cs typeface="Lora" panose="00000500000000000000" charset="0"/>
              </a:rPr>
              <a:t>Android Parental Control App</a:t>
            </a:r>
            <a:endParaRPr lang="en-US">
              <a:solidFill>
                <a:srgbClr val="2C3E50"/>
              </a:solidFill>
              <a:latin typeface="Lora" panose="00000500000000000000" charset="0"/>
              <a:cs typeface="Lora" panose="00000500000000000000" charset="0"/>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Screen Time Recording">
            <a:hlinkClick r:id="" action="ppaction://media"/>
          </p:cNvPr>
          <p:cNvPicPr>
            <a:picLocks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967865" y="1253490"/>
            <a:ext cx="8255635" cy="4351655"/>
          </a:xfrm>
          <a:prstGeom prst="rect">
            <a:avLst/>
          </a:prstGeom>
        </p:spPr>
      </p:pic>
    </p:spTree>
  </p:cSld>
  <p:clrMapOvr>
    <a:masterClrMapping/>
  </p:clrMapOvr>
  <p:transition>
    <p:fade/>
  </p:transition>
  <p:timing>
    <p:tnLst>
      <p:par>
        <p:cTn id="1" dur="indefinite" restart="never" nodeType="tmRoot">
          <p:childTnLst>
            <p:video fullScrn="0">
              <p:cMediaNode>
                <p:cTn id="2" repeatCount="indefinite"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cking Phone Sequence Diagram"/>
          <p:cNvPicPr>
            <a:picLocks noChangeAspect="1"/>
          </p:cNvPicPr>
          <p:nvPr/>
        </p:nvPicPr>
        <p:blipFill>
          <a:blip r:embed="rId1"/>
          <a:stretch>
            <a:fillRect/>
          </a:stretch>
        </p:blipFill>
        <p:spPr>
          <a:xfrm>
            <a:off x="2809875" y="561975"/>
            <a:ext cx="6572250" cy="5734050"/>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753995" y="2967990"/>
            <a:ext cx="6683375" cy="645160"/>
          </a:xfrm>
          <a:prstGeom prst="rect">
            <a:avLst/>
          </a:prstGeom>
          <a:noFill/>
          <a:ln w="9525">
            <a:noFill/>
          </a:ln>
        </p:spPr>
        <p:txBody>
          <a:bodyPr wrap="square">
            <a:spAutoFit/>
          </a:bodyPr>
          <a:p>
            <a:pPr indent="0" algn="ctr"/>
            <a:r>
              <a:rPr lang="en-US">
                <a:solidFill>
                  <a:srgbClr val="2C3E50"/>
                </a:solidFill>
                <a:latin typeface="Lora" panose="00000500000000000000" charset="0"/>
                <a:ea typeface="SimSun" panose="02010600030101010101" pitchFamily="2" charset="-122"/>
                <a:sym typeface="+mn-ea"/>
              </a:rPr>
              <a:t>KidSafe allows the parents to block the child's addictive apps by just a click of a button.</a:t>
            </a:r>
            <a:endParaRPr lang="en-US" b="0">
              <a:solidFill>
                <a:srgbClr val="2C3E50"/>
              </a:solidFill>
              <a:latin typeface="Lora" panose="00000500000000000000" charset="0"/>
              <a:ea typeface="SimSun" panose="02010600030101010101" pitchFamily="2" charset="-122"/>
            </a:endParaRPr>
          </a:p>
        </p:txBody>
      </p:sp>
      <p:sp>
        <p:nvSpPr>
          <p:cNvPr id="5" name="Text Box 4"/>
          <p:cNvSpPr txBox="1"/>
          <p:nvPr/>
        </p:nvSpPr>
        <p:spPr>
          <a:xfrm>
            <a:off x="2228215" y="1201420"/>
            <a:ext cx="7736205" cy="521970"/>
          </a:xfrm>
          <a:prstGeom prst="rect">
            <a:avLst/>
          </a:prstGeom>
          <a:noFill/>
        </p:spPr>
        <p:txBody>
          <a:bodyPr wrap="square" rtlCol="0">
            <a:spAutoFit/>
          </a:bodyPr>
          <a:p>
            <a:pPr algn="ctr"/>
            <a:r>
              <a:rPr lang="en-US" sz="2800">
                <a:solidFill>
                  <a:srgbClr val="2C3E50"/>
                </a:solidFill>
                <a:latin typeface="Lora" panose="00000500000000000000" charset="0"/>
                <a:cs typeface="Lora" panose="00000500000000000000" charset="0"/>
              </a:rPr>
              <a:t>App blocking</a:t>
            </a:r>
            <a:endParaRPr lang="en-US" sz="2800">
              <a:solidFill>
                <a:srgbClr val="2C3E50"/>
              </a:solidFill>
              <a:latin typeface="Lora" panose="00000500000000000000" charset="0"/>
              <a:cs typeface="Lora" panose="00000500000000000000" charset="0"/>
            </a:endParaRPr>
          </a:p>
        </p:txBody>
      </p:sp>
      <p:pic>
        <p:nvPicPr>
          <p:cNvPr id="2" name="Picture 1" descr="erro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20530" y="3983355"/>
            <a:ext cx="2560320" cy="256032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App Blocking Recording">
            <a:hlinkClick r:id="" action="ppaction://media"/>
          </p:cNvPr>
          <p:cNvPicPr>
            <a:picLocks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967865" y="1253490"/>
            <a:ext cx="8255635" cy="4351655"/>
          </a:xfrm>
          <a:prstGeom prst="rect">
            <a:avLst/>
          </a:prstGeom>
        </p:spPr>
      </p:pic>
    </p:spTree>
  </p:cSld>
  <p:clrMapOvr>
    <a:masterClrMapping/>
  </p:clrMapOvr>
  <p:transition>
    <p:fade/>
  </p:transition>
  <p:timing>
    <p:tnLst>
      <p:par>
        <p:cTn id="1" dur="indefinite" restart="never" nodeType="tmRoot">
          <p:childTnLst>
            <p:video fullScrn="0">
              <p:cMediaNode>
                <p:cTn id="2" repeatCount="indefinite"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Blocking App Sequence Diagram"/>
          <p:cNvPicPr>
            <a:picLocks noChangeAspect="1"/>
          </p:cNvPicPr>
          <p:nvPr/>
        </p:nvPicPr>
        <p:blipFill>
          <a:blip r:embed="rId1"/>
          <a:stretch>
            <a:fillRect/>
          </a:stretch>
        </p:blipFill>
        <p:spPr>
          <a:xfrm>
            <a:off x="2809875" y="1085850"/>
            <a:ext cx="6572250" cy="4686300"/>
          </a:xfrm>
          <a:prstGeom prst="rect">
            <a:avLst/>
          </a:prstGeom>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753995" y="2967990"/>
            <a:ext cx="6683375" cy="645160"/>
          </a:xfrm>
          <a:prstGeom prst="rect">
            <a:avLst/>
          </a:prstGeom>
          <a:noFill/>
          <a:ln w="9525">
            <a:noFill/>
          </a:ln>
        </p:spPr>
        <p:txBody>
          <a:bodyPr wrap="square">
            <a:spAutoFit/>
          </a:bodyPr>
          <a:p>
            <a:pPr indent="0" algn="ctr"/>
            <a:r>
              <a:rPr lang="en-US" b="0">
                <a:solidFill>
                  <a:srgbClr val="2C3E50"/>
                </a:solidFill>
                <a:latin typeface="Lora" panose="00000500000000000000" charset="0"/>
                <a:ea typeface="SimSun" panose="02010600030101010101" pitchFamily="2" charset="-122"/>
              </a:rPr>
              <a:t>KidSafe allows the parents to view their child’s real time location.</a:t>
            </a:r>
            <a:endParaRPr lang="en-US" b="0">
              <a:solidFill>
                <a:srgbClr val="2C3E50"/>
              </a:solidFill>
              <a:latin typeface="Lora" panose="00000500000000000000" charset="0"/>
              <a:ea typeface="SimSun" panose="02010600030101010101" pitchFamily="2" charset="-122"/>
            </a:endParaRPr>
          </a:p>
        </p:txBody>
      </p:sp>
      <p:sp>
        <p:nvSpPr>
          <p:cNvPr id="5" name="Text Box 4"/>
          <p:cNvSpPr txBox="1"/>
          <p:nvPr/>
        </p:nvSpPr>
        <p:spPr>
          <a:xfrm>
            <a:off x="2228215" y="1201420"/>
            <a:ext cx="7736205" cy="521970"/>
          </a:xfrm>
          <a:prstGeom prst="rect">
            <a:avLst/>
          </a:prstGeom>
          <a:noFill/>
        </p:spPr>
        <p:txBody>
          <a:bodyPr wrap="square" rtlCol="0">
            <a:spAutoFit/>
          </a:bodyPr>
          <a:p>
            <a:pPr algn="ctr"/>
            <a:r>
              <a:rPr lang="en-US" sz="2800">
                <a:solidFill>
                  <a:srgbClr val="2C3E50"/>
                </a:solidFill>
                <a:latin typeface="Lora" panose="00000500000000000000" charset="0"/>
                <a:cs typeface="Lora" panose="00000500000000000000" charset="0"/>
              </a:rPr>
              <a:t>Location tracking</a:t>
            </a:r>
            <a:endParaRPr lang="en-US" sz="2800">
              <a:solidFill>
                <a:srgbClr val="2C3E50"/>
              </a:solidFill>
              <a:latin typeface="Lora" panose="00000500000000000000" charset="0"/>
              <a:cs typeface="Lora" panose="00000500000000000000" charset="0"/>
            </a:endParaRPr>
          </a:p>
        </p:txBody>
      </p:sp>
      <p:pic>
        <p:nvPicPr>
          <p:cNvPr id="2" name="Picture 1" descr="placeholde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35135" y="4001770"/>
            <a:ext cx="2560320" cy="2560320"/>
          </a:xfrm>
          <a:prstGeom prst="rect">
            <a:avLst/>
          </a:prstGeom>
        </p:spPr>
      </p:pic>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Location Tracking Recording">
            <a:hlinkClick r:id="" action="ppaction://media"/>
          </p:cNvPr>
          <p:cNvPicPr>
            <a:picLocks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967865" y="1253490"/>
            <a:ext cx="8255635" cy="4351655"/>
          </a:xfrm>
          <a:prstGeom prst="rect">
            <a:avLst/>
          </a:prstGeom>
        </p:spPr>
      </p:pic>
    </p:spTree>
  </p:cSld>
  <p:clrMapOvr>
    <a:masterClrMapping/>
  </p:clrMapOvr>
  <p:transition>
    <p:fade/>
  </p:transition>
  <p:timing>
    <p:tnLst>
      <p:par>
        <p:cTn id="1" dur="indefinite" restart="never" nodeType="tmRoot">
          <p:childTnLst>
            <p:video fullScrn="0">
              <p:cMediaNode>
                <p:cTn id="2" repeatCount="indefinite"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753995" y="2967990"/>
            <a:ext cx="6683375" cy="645160"/>
          </a:xfrm>
          <a:prstGeom prst="rect">
            <a:avLst/>
          </a:prstGeom>
          <a:noFill/>
          <a:ln w="9525">
            <a:noFill/>
          </a:ln>
        </p:spPr>
        <p:txBody>
          <a:bodyPr wrap="square">
            <a:spAutoFit/>
          </a:bodyPr>
          <a:p>
            <a:pPr indent="0" algn="ctr"/>
            <a:r>
              <a:rPr lang="en-US" b="0">
                <a:solidFill>
                  <a:srgbClr val="2C3E50"/>
                </a:solidFill>
                <a:latin typeface="Lora" panose="00000500000000000000" charset="0"/>
                <a:ea typeface="SimSun" panose="02010600030101010101" pitchFamily="2" charset="-122"/>
              </a:rPr>
              <a:t>KidSafe allows the parents to set Geo-fences around their children.</a:t>
            </a:r>
            <a:endParaRPr lang="en-US" b="0">
              <a:solidFill>
                <a:srgbClr val="2C3E50"/>
              </a:solidFill>
              <a:latin typeface="Lora" panose="00000500000000000000" charset="0"/>
              <a:ea typeface="SimSun" panose="02010600030101010101" pitchFamily="2" charset="-122"/>
            </a:endParaRPr>
          </a:p>
        </p:txBody>
      </p:sp>
      <p:sp>
        <p:nvSpPr>
          <p:cNvPr id="5" name="Text Box 4"/>
          <p:cNvSpPr txBox="1"/>
          <p:nvPr/>
        </p:nvSpPr>
        <p:spPr>
          <a:xfrm>
            <a:off x="2228215" y="1201420"/>
            <a:ext cx="7736205" cy="521970"/>
          </a:xfrm>
          <a:prstGeom prst="rect">
            <a:avLst/>
          </a:prstGeom>
          <a:noFill/>
        </p:spPr>
        <p:txBody>
          <a:bodyPr wrap="square" rtlCol="0">
            <a:spAutoFit/>
          </a:bodyPr>
          <a:p>
            <a:pPr algn="ctr"/>
            <a:r>
              <a:rPr lang="en-US" sz="2800">
                <a:solidFill>
                  <a:srgbClr val="2C3E50"/>
                </a:solidFill>
                <a:latin typeface="Lora" panose="00000500000000000000" charset="0"/>
                <a:cs typeface="Lora" panose="00000500000000000000" charset="0"/>
              </a:rPr>
              <a:t>Geo-Fencing</a:t>
            </a:r>
            <a:endParaRPr lang="en-US" sz="2800">
              <a:solidFill>
                <a:srgbClr val="2C3E50"/>
              </a:solidFill>
              <a:latin typeface="Lora" panose="00000500000000000000" charset="0"/>
              <a:cs typeface="Lora" panose="00000500000000000000" charset="0"/>
            </a:endParaRPr>
          </a:p>
        </p:txBody>
      </p:sp>
      <p:sp>
        <p:nvSpPr>
          <p:cNvPr id="3" name="Text Box 2"/>
          <p:cNvSpPr txBox="1"/>
          <p:nvPr/>
        </p:nvSpPr>
        <p:spPr>
          <a:xfrm>
            <a:off x="2321560" y="4150995"/>
            <a:ext cx="7547610" cy="460375"/>
          </a:xfrm>
          <a:prstGeom prst="rect">
            <a:avLst/>
          </a:prstGeom>
          <a:noFill/>
        </p:spPr>
        <p:txBody>
          <a:bodyPr wrap="square" rtlCol="0">
            <a:spAutoFit/>
          </a:bodyPr>
          <a:p>
            <a:pPr algn="ctr"/>
            <a:r>
              <a:rPr lang="en-US" sz="1200">
                <a:solidFill>
                  <a:srgbClr val="2C3E50"/>
                </a:solidFill>
                <a:latin typeface="Lora" panose="00000500000000000000" charset="0"/>
                <a:ea typeface="SimSun" panose="02010600030101010101" pitchFamily="2" charset="-122"/>
                <a:sym typeface="+mn-ea"/>
              </a:rPr>
              <a:t>is very simple, image if we simply draw a a circle with a center of either you or him and a diameter in meters as you wish. When Ibrahim leaves this circle, the parent “Mahmoud” will be notified and alerted.</a:t>
            </a:r>
            <a:endParaRPr lang="en-US" sz="1200">
              <a:solidFill>
                <a:srgbClr val="2C3E50"/>
              </a:solidFill>
              <a:latin typeface="Lora" panose="00000500000000000000" charset="0"/>
              <a:ea typeface="SimSun" panose="02010600030101010101" pitchFamily="2" charset="-122"/>
              <a:sym typeface="+mn-ea"/>
            </a:endParaRPr>
          </a:p>
        </p:txBody>
      </p:sp>
      <p:pic>
        <p:nvPicPr>
          <p:cNvPr id="4" name="Picture 3" descr="placeholder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62110" y="3894455"/>
            <a:ext cx="2560320" cy="2560320"/>
          </a:xfrm>
          <a:prstGeom prst="rect">
            <a:avLst/>
          </a:prstGeom>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Geo-Fencing Recording">
            <a:hlinkClick r:id="" action="ppaction://media"/>
          </p:cNvPr>
          <p:cNvPicPr>
            <a:picLocks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967865" y="1253490"/>
            <a:ext cx="8255635" cy="4351655"/>
          </a:xfrm>
          <a:prstGeom prst="rect">
            <a:avLst/>
          </a:prstGeom>
        </p:spPr>
      </p:pic>
    </p:spTree>
  </p:cSld>
  <p:clrMapOvr>
    <a:masterClrMapping/>
  </p:clrMapOvr>
  <p:transition>
    <p:fade/>
  </p:transition>
  <p:timing>
    <p:tnLst>
      <p:par>
        <p:cTn id="1" dur="indefinite" restart="never" nodeType="tmRoot">
          <p:childTnLst>
            <p:video fullScrn="0">
              <p:cMediaNode>
                <p:cTn id="2" repeatCount="indefinite"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o-Fencing Sequence Diagram"/>
          <p:cNvPicPr>
            <a:picLocks noChangeAspect="1"/>
          </p:cNvPicPr>
          <p:nvPr/>
        </p:nvPicPr>
        <p:blipFill>
          <a:blip r:embed="rId1"/>
          <a:stretch>
            <a:fillRect/>
          </a:stretch>
        </p:blipFill>
        <p:spPr>
          <a:xfrm>
            <a:off x="2809875" y="561975"/>
            <a:ext cx="6572250" cy="5734050"/>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894715" y="2690495"/>
            <a:ext cx="10401935" cy="1476375"/>
          </a:xfrm>
          <a:prstGeom prst="rect">
            <a:avLst/>
          </a:prstGeom>
          <a:noFill/>
          <a:ln w="9525">
            <a:noFill/>
          </a:ln>
        </p:spPr>
        <p:txBody>
          <a:bodyPr wrap="square">
            <a:spAutoFit/>
          </a:bodyPr>
          <a:p>
            <a:pPr indent="0" algn="ctr"/>
            <a:r>
              <a:rPr lang="en-US">
                <a:solidFill>
                  <a:srgbClr val="2C3E50"/>
                </a:solidFill>
                <a:latin typeface="Lora" panose="00000500000000000000" charset="0"/>
                <a:cs typeface="Lora" panose="00000500000000000000" charset="0"/>
                <a:sym typeface="+mn-ea"/>
              </a:rPr>
              <a:t> According to the independent, o</a:t>
            </a:r>
            <a:r>
              <a:rPr lang="en-US">
                <a:solidFill>
                  <a:srgbClr val="2C3E50"/>
                </a:solidFill>
                <a:latin typeface="Lora" panose="00000500000000000000" charset="0"/>
                <a:cs typeface="Lora" panose="00000500000000000000" charset="0"/>
                <a:sym typeface="+mn-ea"/>
              </a:rPr>
              <a:t>ne in four children under the age of six has a smart phone. Despite parents insisting that 11 is the "ideal" age for children to have a phone, a poll found 25 per cent of children aged six and under already have their own mobile and nearly half of these are spending an average of 23 hours a week on smart phones and other gadgets - twice as much time as they spend conversing with their parents, polling suggests.</a:t>
            </a:r>
            <a:endParaRPr lang="en-US">
              <a:solidFill>
                <a:srgbClr val="2C3E50"/>
              </a:solidFill>
              <a:latin typeface="Lora" panose="00000500000000000000" charset="0"/>
              <a:cs typeface="Lora" panose="00000500000000000000" charset="0"/>
              <a:sym typeface="+mn-ea"/>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753995" y="2967990"/>
            <a:ext cx="6683375" cy="645160"/>
          </a:xfrm>
          <a:prstGeom prst="rect">
            <a:avLst/>
          </a:prstGeom>
          <a:noFill/>
          <a:ln w="9525">
            <a:noFill/>
          </a:ln>
        </p:spPr>
        <p:txBody>
          <a:bodyPr wrap="square">
            <a:spAutoFit/>
          </a:bodyPr>
          <a:p>
            <a:pPr indent="0" algn="ctr"/>
            <a:r>
              <a:rPr lang="en-US" b="0">
                <a:solidFill>
                  <a:srgbClr val="2C3E50"/>
                </a:solidFill>
                <a:latin typeface="Lora" panose="00000500000000000000" charset="0"/>
                <a:ea typeface="SimSun" panose="02010600030101010101" pitchFamily="2" charset="-122"/>
              </a:rPr>
              <a:t>KidSafe allows the parents to view their children's SMS &amp; call logs.</a:t>
            </a:r>
            <a:endParaRPr lang="en-US" b="0">
              <a:solidFill>
                <a:srgbClr val="2C3E50"/>
              </a:solidFill>
              <a:latin typeface="Lora" panose="00000500000000000000" charset="0"/>
              <a:ea typeface="SimSun" panose="02010600030101010101" pitchFamily="2" charset="-122"/>
            </a:endParaRPr>
          </a:p>
        </p:txBody>
      </p:sp>
      <p:sp>
        <p:nvSpPr>
          <p:cNvPr id="5" name="Text Box 4"/>
          <p:cNvSpPr txBox="1"/>
          <p:nvPr/>
        </p:nvSpPr>
        <p:spPr>
          <a:xfrm>
            <a:off x="2228215" y="1201420"/>
            <a:ext cx="7736205" cy="521970"/>
          </a:xfrm>
          <a:prstGeom prst="rect">
            <a:avLst/>
          </a:prstGeom>
          <a:noFill/>
        </p:spPr>
        <p:txBody>
          <a:bodyPr wrap="square" rtlCol="0">
            <a:spAutoFit/>
          </a:bodyPr>
          <a:p>
            <a:pPr algn="ctr"/>
            <a:r>
              <a:rPr lang="en-US" sz="2800">
                <a:solidFill>
                  <a:srgbClr val="2C3E50"/>
                </a:solidFill>
                <a:latin typeface="Lora" panose="00000500000000000000" charset="0"/>
                <a:cs typeface="Lora" panose="00000500000000000000" charset="0"/>
              </a:rPr>
              <a:t>View the child's activity</a:t>
            </a:r>
            <a:endParaRPr lang="en-US" sz="2800">
              <a:solidFill>
                <a:srgbClr val="2C3E50"/>
              </a:solidFill>
              <a:latin typeface="Lora" panose="00000500000000000000" charset="0"/>
              <a:cs typeface="Lora" panose="00000500000000000000" charset="0"/>
            </a:endParaRPr>
          </a:p>
        </p:txBody>
      </p:sp>
      <p:pic>
        <p:nvPicPr>
          <p:cNvPr id="2" name="Picture 1" descr="phon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06400" y="3914775"/>
            <a:ext cx="2560320" cy="2560320"/>
          </a:xfrm>
          <a:prstGeom prst="rect">
            <a:avLst/>
          </a:prstGeom>
        </p:spPr>
      </p:pic>
      <p:pic>
        <p:nvPicPr>
          <p:cNvPr id="6" name="Picture 5" descr="cha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3695" y="3914775"/>
            <a:ext cx="2560320" cy="2560320"/>
          </a:xfrm>
          <a:prstGeom prst="rect">
            <a:avLst/>
          </a:prstGeom>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all Log Recording">
            <a:hlinkClick r:id="" action="ppaction://media"/>
          </p:cNvPr>
          <p:cNvPicPr>
            <a:picLocks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967865" y="1252855"/>
            <a:ext cx="8255635" cy="4351655"/>
          </a:xfrm>
          <a:prstGeom prst="rect">
            <a:avLst/>
          </a:prstGeom>
        </p:spPr>
      </p:pic>
    </p:spTree>
  </p:cSld>
  <p:clrMapOvr>
    <a:masterClrMapping/>
  </p:clrMapOvr>
  <p:transition>
    <p:fade/>
  </p:transition>
  <p:timing>
    <p:tnLst>
      <p:par>
        <p:cTn id="1" dur="indefinite" restart="never" nodeType="tmRoot">
          <p:childTnLst>
            <p:video fullScrn="0">
              <p:cMediaNode>
                <p:cTn id="2" repeatCount="indefinite"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SMS Log Recodring">
            <a:hlinkClick r:id="" action="ppaction://media"/>
          </p:cNvPr>
          <p:cNvPicPr>
            <a:picLocks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967865" y="1252855"/>
            <a:ext cx="8255635" cy="4351655"/>
          </a:xfrm>
          <a:prstGeom prst="rect">
            <a:avLst/>
          </a:prstGeom>
        </p:spPr>
      </p:pic>
    </p:spTree>
  </p:cSld>
  <p:clrMapOvr>
    <a:masterClrMapping/>
  </p:clrMapOvr>
  <p:transition>
    <p:fade/>
  </p:transition>
  <p:timing>
    <p:tnLst>
      <p:par>
        <p:cTn id="1" dur="indefinite" restart="never" nodeType="tmRoot">
          <p:childTnLst>
            <p:video fullScrn="0">
              <p:cMediaNode>
                <p:cTn id="2" repeatCount="indefinite"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hone State Sequnce Diagram"/>
          <p:cNvPicPr>
            <a:picLocks noChangeAspect="1"/>
          </p:cNvPicPr>
          <p:nvPr/>
        </p:nvPicPr>
        <p:blipFill>
          <a:blip r:embed="rId1"/>
          <a:stretch>
            <a:fillRect/>
          </a:stretch>
        </p:blipFill>
        <p:spPr>
          <a:xfrm>
            <a:off x="1400175" y="567055"/>
            <a:ext cx="9391650" cy="5724525"/>
          </a:xfrm>
          <a:prstGeom prst="rect">
            <a:avLst/>
          </a:prstGeom>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MS Receiver Sequnce Diagram"/>
          <p:cNvPicPr>
            <a:picLocks noChangeAspect="1"/>
          </p:cNvPicPr>
          <p:nvPr/>
        </p:nvPicPr>
        <p:blipFill>
          <a:blip r:embed="rId1"/>
          <a:stretch>
            <a:fillRect/>
          </a:stretch>
        </p:blipFill>
        <p:spPr>
          <a:xfrm>
            <a:off x="1395730" y="566420"/>
            <a:ext cx="9401175" cy="5724525"/>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753995" y="2967990"/>
            <a:ext cx="6683375" cy="645160"/>
          </a:xfrm>
          <a:prstGeom prst="rect">
            <a:avLst/>
          </a:prstGeom>
          <a:noFill/>
          <a:ln w="9525">
            <a:noFill/>
          </a:ln>
        </p:spPr>
        <p:txBody>
          <a:bodyPr wrap="square">
            <a:spAutoFit/>
          </a:bodyPr>
          <a:p>
            <a:pPr indent="0" algn="ctr"/>
            <a:r>
              <a:rPr lang="en-US" b="0">
                <a:solidFill>
                  <a:srgbClr val="2C3E50"/>
                </a:solidFill>
                <a:latin typeface="Lora" panose="00000500000000000000" charset="0"/>
                <a:ea typeface="SimSun" panose="02010600030101010101" pitchFamily="2" charset="-122"/>
              </a:rPr>
              <a:t>KidSafe allows the parents to view, call or message their children's contacts.</a:t>
            </a:r>
            <a:endParaRPr lang="en-US" b="0">
              <a:solidFill>
                <a:srgbClr val="2C3E50"/>
              </a:solidFill>
              <a:latin typeface="Lora" panose="00000500000000000000" charset="0"/>
              <a:ea typeface="SimSun" panose="02010600030101010101" pitchFamily="2" charset="-122"/>
            </a:endParaRPr>
          </a:p>
        </p:txBody>
      </p:sp>
      <p:sp>
        <p:nvSpPr>
          <p:cNvPr id="5" name="Text Box 4"/>
          <p:cNvSpPr txBox="1"/>
          <p:nvPr/>
        </p:nvSpPr>
        <p:spPr>
          <a:xfrm>
            <a:off x="2228215" y="1201420"/>
            <a:ext cx="7736205" cy="521970"/>
          </a:xfrm>
          <a:prstGeom prst="rect">
            <a:avLst/>
          </a:prstGeom>
          <a:noFill/>
        </p:spPr>
        <p:txBody>
          <a:bodyPr wrap="square" rtlCol="0">
            <a:spAutoFit/>
          </a:bodyPr>
          <a:p>
            <a:pPr algn="ctr"/>
            <a:r>
              <a:rPr lang="en-US" sz="2800">
                <a:solidFill>
                  <a:srgbClr val="2C3E50"/>
                </a:solidFill>
                <a:latin typeface="Lora" panose="00000500000000000000" charset="0"/>
                <a:cs typeface="Lora" panose="00000500000000000000" charset="0"/>
              </a:rPr>
              <a:t>View, call or message the child's contacts</a:t>
            </a:r>
            <a:endParaRPr lang="en-US" sz="2800">
              <a:solidFill>
                <a:srgbClr val="2C3E50"/>
              </a:solidFill>
              <a:latin typeface="Lora" panose="00000500000000000000" charset="0"/>
              <a:cs typeface="Lora" panose="00000500000000000000" charset="0"/>
            </a:endParaRPr>
          </a:p>
        </p:txBody>
      </p:sp>
      <p:pic>
        <p:nvPicPr>
          <p:cNvPr id="3" name="Picture 2" descr="networ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76715" y="3972560"/>
            <a:ext cx="2560320" cy="2560320"/>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Contacts Recording">
            <a:hlinkClick r:id="" action="ppaction://media"/>
          </p:cNvPr>
          <p:cNvPicPr>
            <a:picLocks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968500" y="1253490"/>
            <a:ext cx="8255635" cy="4351655"/>
          </a:xfrm>
          <a:prstGeom prst="rect">
            <a:avLst/>
          </a:prstGeom>
        </p:spPr>
      </p:pic>
    </p:spTree>
  </p:cSld>
  <p:clrMapOvr>
    <a:masterClrMapping/>
  </p:clrMapOvr>
  <p:transition>
    <p:fade/>
  </p:transition>
  <p:timing>
    <p:tnLst>
      <p:par>
        <p:cTn id="1" dur="indefinite" restart="never" nodeType="tmRoot">
          <p:childTnLst>
            <p:video fullScrn="0">
              <p:cMediaNode>
                <p:cTn id="2" repeatCount="indefinite"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4502785" y="3168015"/>
            <a:ext cx="3186430" cy="521970"/>
          </a:xfrm>
          <a:prstGeom prst="rect">
            <a:avLst/>
          </a:prstGeom>
          <a:noFill/>
        </p:spPr>
        <p:txBody>
          <a:bodyPr wrap="square" rtlCol="0">
            <a:spAutoFit/>
          </a:bodyPr>
          <a:p>
            <a:pPr algn="ctr"/>
            <a:r>
              <a:rPr lang="en-US" sz="2800" b="1">
                <a:solidFill>
                  <a:srgbClr val="E74C3C"/>
                </a:solidFill>
                <a:latin typeface="Lora" panose="00000500000000000000" charset="0"/>
                <a:cs typeface="Lora" panose="00000500000000000000" charset="0"/>
              </a:rPr>
              <a:t>Privacy Violation</a:t>
            </a:r>
            <a:endParaRPr lang="en-US" sz="2800" b="1">
              <a:solidFill>
                <a:srgbClr val="E74C3C"/>
              </a:solidFill>
              <a:latin typeface="Lora" panose="00000500000000000000" charset="0"/>
              <a:cs typeface="Lora" panose="00000500000000000000" charset="0"/>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090478" y="3168015"/>
            <a:ext cx="2010410" cy="521970"/>
          </a:xfrm>
          <a:prstGeom prst="rect">
            <a:avLst/>
          </a:prstGeom>
          <a:noFill/>
        </p:spPr>
        <p:txBody>
          <a:bodyPr wrap="none" rtlCol="0" anchor="t">
            <a:spAutoFit/>
          </a:bodyPr>
          <a:p>
            <a:pPr algn="ctr"/>
            <a:r>
              <a:rPr lang="en-US" sz="2800" b="1">
                <a:solidFill>
                  <a:srgbClr val="1ABC9C"/>
                </a:solidFill>
                <a:latin typeface="Lora" panose="00000500000000000000" charset="0"/>
                <a:cs typeface="Lora" panose="00000500000000000000" charset="0"/>
                <a:sym typeface="+mn-ea"/>
              </a:rPr>
              <a:t>Thank You</a:t>
            </a:r>
            <a:endParaRPr lang="en-US" sz="280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085975" y="2690495"/>
            <a:ext cx="8020685" cy="1476375"/>
          </a:xfrm>
          <a:prstGeom prst="rect">
            <a:avLst/>
          </a:prstGeom>
          <a:noFill/>
          <a:ln w="9525">
            <a:noFill/>
          </a:ln>
        </p:spPr>
        <p:txBody>
          <a:bodyPr wrap="square">
            <a:spAutoFit/>
          </a:bodyPr>
          <a:p>
            <a:pPr indent="0" algn="ctr"/>
            <a:r>
              <a:rPr lang="en-US" b="0">
                <a:solidFill>
                  <a:srgbClr val="34495E"/>
                </a:solidFill>
                <a:latin typeface="Lora" panose="00000500000000000000" charset="0"/>
                <a:ea typeface="SimSun" panose="02010600030101010101" pitchFamily="2" charset="-122"/>
              </a:rPr>
              <a:t>KidSafe is an android parental control app which when installed on the child’s device and linked with his parent’s, will provide the parents remote access to that device, giving them the ability to control, block or manage certain features that can ensure your child’s safety and digital well being.</a:t>
            </a:r>
            <a:endParaRPr lang="en-US"/>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448935" y="3168015"/>
            <a:ext cx="1294765" cy="521970"/>
          </a:xfrm>
          <a:prstGeom prst="rect">
            <a:avLst/>
          </a:prstGeom>
          <a:noFill/>
        </p:spPr>
        <p:txBody>
          <a:bodyPr wrap="square" rtlCol="0">
            <a:spAutoFit/>
          </a:bodyPr>
          <a:p>
            <a:pPr algn="ctr"/>
            <a:r>
              <a:rPr lang="en-US" sz="2800">
                <a:solidFill>
                  <a:srgbClr val="2C3E50"/>
                </a:solidFill>
                <a:latin typeface="Lora" panose="00000500000000000000" charset="0"/>
                <a:cs typeface="Lora" panose="00000500000000000000" charset="0"/>
              </a:rPr>
              <a:t>How?</a:t>
            </a:r>
            <a:endParaRPr lang="en-US" sz="2800">
              <a:solidFill>
                <a:srgbClr val="2C3E50"/>
              </a:solidFill>
              <a:latin typeface="Lora" panose="00000500000000000000" charset="0"/>
              <a:cs typeface="Lora" panose="00000500000000000000" charset="0"/>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 Box 3"/>
          <p:cNvSpPr txBox="1"/>
          <p:nvPr/>
        </p:nvSpPr>
        <p:spPr>
          <a:xfrm>
            <a:off x="5287010" y="1377315"/>
            <a:ext cx="1617980" cy="521970"/>
          </a:xfrm>
          <a:prstGeom prst="rect">
            <a:avLst/>
          </a:prstGeom>
          <a:noFill/>
        </p:spPr>
        <p:txBody>
          <a:bodyPr wrap="square" rtlCol="0">
            <a:spAutoFit/>
          </a:bodyPr>
          <a:p>
            <a:pPr algn="ctr"/>
            <a:r>
              <a:rPr lang="en-US" sz="2800">
                <a:solidFill>
                  <a:srgbClr val="2C3E50"/>
                </a:solidFill>
                <a:latin typeface="Lora" panose="00000500000000000000" charset="0"/>
                <a:cs typeface="Lora" panose="00000500000000000000" charset="0"/>
              </a:rPr>
              <a:t>Features</a:t>
            </a:r>
            <a:endParaRPr lang="en-US" sz="2800">
              <a:solidFill>
                <a:srgbClr val="2C3E50"/>
              </a:solidFill>
              <a:latin typeface="Lora" panose="00000500000000000000" charset="0"/>
              <a:cs typeface="Lora" panose="00000500000000000000" charset="0"/>
            </a:endParaRPr>
          </a:p>
        </p:txBody>
      </p:sp>
      <p:sp>
        <p:nvSpPr>
          <p:cNvPr id="100" name="Text Box 99"/>
          <p:cNvSpPr txBox="1"/>
          <p:nvPr/>
        </p:nvSpPr>
        <p:spPr>
          <a:xfrm>
            <a:off x="2042160" y="2870200"/>
            <a:ext cx="8108315" cy="2030095"/>
          </a:xfrm>
          <a:prstGeom prst="rect">
            <a:avLst/>
          </a:prstGeom>
          <a:noFill/>
          <a:ln w="9525">
            <a:noFill/>
          </a:ln>
        </p:spPr>
        <p:txBody>
          <a:bodyPr wrap="square">
            <a:spAutoFit/>
          </a:bodyPr>
          <a:p>
            <a:pPr marL="342900" indent="-342900" algn="l">
              <a:buFont typeface="Arial" panose="020B0604020202020204" pitchFamily="34" charset="0"/>
              <a:buAutoNum type="arabicPeriod"/>
            </a:pPr>
            <a:r>
              <a:rPr lang="en-US" b="0">
                <a:solidFill>
                  <a:srgbClr val="2C3E50"/>
                </a:solidFill>
                <a:latin typeface="Lora" panose="00000500000000000000" charset="0"/>
                <a:ea typeface="SimSun" panose="02010600030101010101" pitchFamily="2" charset="-122"/>
              </a:rPr>
              <a:t>Lock/Unlock the child’s device</a:t>
            </a:r>
            <a:endParaRPr lang="en-US" b="0">
              <a:solidFill>
                <a:srgbClr val="2C3E50"/>
              </a:solidFill>
              <a:latin typeface="Lora" panose="00000500000000000000" charset="0"/>
              <a:ea typeface="SimSun" panose="02010600030101010101" pitchFamily="2" charset="-122"/>
            </a:endParaRPr>
          </a:p>
          <a:p>
            <a:pPr marL="342900" indent="-342900" algn="l">
              <a:buFont typeface="Arial" panose="020B0604020202020204" pitchFamily="34" charset="0"/>
              <a:buAutoNum type="arabicPeriod"/>
            </a:pPr>
            <a:r>
              <a:rPr lang="en-US" b="0">
                <a:solidFill>
                  <a:srgbClr val="2C3E50"/>
                </a:solidFill>
                <a:latin typeface="Lora" panose="00000500000000000000" charset="0"/>
                <a:ea typeface="SimSun" panose="02010600030101010101" pitchFamily="2" charset="-122"/>
              </a:rPr>
              <a:t>Screen time control</a:t>
            </a:r>
            <a:endParaRPr lang="en-US" b="0">
              <a:solidFill>
                <a:srgbClr val="2C3E50"/>
              </a:solidFill>
              <a:latin typeface="Lora" panose="00000500000000000000" charset="0"/>
              <a:ea typeface="SimSun" panose="02010600030101010101" pitchFamily="2" charset="-122"/>
            </a:endParaRPr>
          </a:p>
          <a:p>
            <a:pPr marL="342900" indent="-342900" algn="l">
              <a:buFont typeface="Arial" panose="020B0604020202020204" pitchFamily="34" charset="0"/>
              <a:buAutoNum type="arabicPeriod"/>
            </a:pPr>
            <a:r>
              <a:rPr lang="en-US" b="0">
                <a:solidFill>
                  <a:srgbClr val="2C3E50"/>
                </a:solidFill>
                <a:latin typeface="Lora" panose="00000500000000000000" charset="0"/>
                <a:ea typeface="SimSun" panose="02010600030101010101" pitchFamily="2" charset="-122"/>
              </a:rPr>
              <a:t>App blocking</a:t>
            </a:r>
            <a:endParaRPr lang="en-US" b="0">
              <a:solidFill>
                <a:srgbClr val="2C3E50"/>
              </a:solidFill>
              <a:latin typeface="Lora" panose="00000500000000000000" charset="0"/>
              <a:ea typeface="SimSun" panose="02010600030101010101" pitchFamily="2" charset="-122"/>
            </a:endParaRPr>
          </a:p>
          <a:p>
            <a:pPr marL="342900" indent="-342900" algn="l">
              <a:buFont typeface="Arial" panose="020B0604020202020204" pitchFamily="34" charset="0"/>
              <a:buAutoNum type="arabicPeriod"/>
            </a:pPr>
            <a:r>
              <a:rPr lang="en-US" b="0">
                <a:solidFill>
                  <a:srgbClr val="2C3E50"/>
                </a:solidFill>
                <a:latin typeface="Lora" panose="00000500000000000000" charset="0"/>
                <a:ea typeface="SimSun" panose="02010600030101010101" pitchFamily="2" charset="-122"/>
              </a:rPr>
              <a:t>Location tracking</a:t>
            </a:r>
            <a:endParaRPr lang="en-US" b="0">
              <a:solidFill>
                <a:srgbClr val="2C3E50"/>
              </a:solidFill>
              <a:latin typeface="Lora" panose="00000500000000000000" charset="0"/>
              <a:ea typeface="SimSun" panose="02010600030101010101" pitchFamily="2" charset="-122"/>
            </a:endParaRPr>
          </a:p>
          <a:p>
            <a:pPr marL="342900" indent="-342900" algn="l">
              <a:buFont typeface="Arial" panose="020B0604020202020204" pitchFamily="34" charset="0"/>
              <a:buAutoNum type="arabicPeriod"/>
            </a:pPr>
            <a:r>
              <a:rPr lang="en-US" b="0">
                <a:solidFill>
                  <a:srgbClr val="2C3E50"/>
                </a:solidFill>
                <a:latin typeface="Lora" panose="00000500000000000000" charset="0"/>
                <a:ea typeface="SimSun" panose="02010600030101010101" pitchFamily="2" charset="-122"/>
              </a:rPr>
              <a:t>Geo-fencing</a:t>
            </a:r>
            <a:endParaRPr lang="en-US" b="0">
              <a:solidFill>
                <a:srgbClr val="2C3E50"/>
              </a:solidFill>
              <a:latin typeface="Lora" panose="00000500000000000000" charset="0"/>
              <a:ea typeface="SimSun" panose="02010600030101010101" pitchFamily="2" charset="-122"/>
            </a:endParaRPr>
          </a:p>
          <a:p>
            <a:pPr marL="342900" indent="-342900" algn="l">
              <a:buFont typeface="Arial" panose="020B0604020202020204" pitchFamily="34" charset="0"/>
              <a:buAutoNum type="arabicPeriod"/>
            </a:pPr>
            <a:r>
              <a:rPr lang="en-US" b="0">
                <a:solidFill>
                  <a:srgbClr val="2C3E50"/>
                </a:solidFill>
                <a:latin typeface="Lora" panose="00000500000000000000" charset="0"/>
                <a:ea typeface="SimSun" panose="02010600030101010101" pitchFamily="2" charset="-122"/>
              </a:rPr>
              <a:t>View the child’s activity (SMS and Phone calls)</a:t>
            </a:r>
            <a:endParaRPr lang="en-US" b="0">
              <a:solidFill>
                <a:srgbClr val="2C3E50"/>
              </a:solidFill>
              <a:latin typeface="Lora" panose="00000500000000000000" charset="0"/>
              <a:ea typeface="SimSun" panose="02010600030101010101" pitchFamily="2" charset="-122"/>
            </a:endParaRPr>
          </a:p>
          <a:p>
            <a:pPr marL="342900" indent="-342900" algn="l">
              <a:buFont typeface="Arial" panose="020B0604020202020204" pitchFamily="34" charset="0"/>
              <a:buAutoNum type="arabicPeriod"/>
            </a:pPr>
            <a:r>
              <a:rPr lang="en-US" b="0">
                <a:solidFill>
                  <a:srgbClr val="2C3E50"/>
                </a:solidFill>
                <a:latin typeface="Lora" panose="00000500000000000000" charset="0"/>
                <a:ea typeface="SimSun" panose="02010600030101010101" pitchFamily="2" charset="-122"/>
              </a:rPr>
              <a:t>View the child’s contacts as well as calling or messaging these contacts</a:t>
            </a:r>
            <a:endParaRPr lang="en-US" b="0">
              <a:solidFill>
                <a:srgbClr val="2C3E50"/>
              </a:solidFill>
              <a:latin typeface="Lora" panose="00000500000000000000" charset="0"/>
              <a:ea typeface="SimSun" panose="02010600030101010101" pitchFamily="2" charset="-122"/>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Wireframe Recording">
            <a:hlinkClick r:id="" action="ppaction://media"/>
          </p:cNvPr>
          <p:cNvPicPr>
            <a:picLocks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4926965" y="2044700"/>
            <a:ext cx="2336800" cy="4351655"/>
          </a:xfrm>
          <a:prstGeom prst="rect">
            <a:avLst/>
          </a:prstGeom>
        </p:spPr>
      </p:pic>
      <p:sp>
        <p:nvSpPr>
          <p:cNvPr id="6" name="Text Box 5"/>
          <p:cNvSpPr txBox="1"/>
          <p:nvPr/>
        </p:nvSpPr>
        <p:spPr>
          <a:xfrm>
            <a:off x="3954780" y="1198245"/>
            <a:ext cx="4282440" cy="521970"/>
          </a:xfrm>
          <a:prstGeom prst="rect">
            <a:avLst/>
          </a:prstGeom>
          <a:noFill/>
        </p:spPr>
        <p:txBody>
          <a:bodyPr wrap="square" rtlCol="0">
            <a:spAutoFit/>
          </a:bodyPr>
          <a:p>
            <a:pPr algn="ctr"/>
            <a:r>
              <a:rPr lang="en-US" altLang="en-US" sz="2800">
                <a:solidFill>
                  <a:srgbClr val="2C3E50"/>
                </a:solidFill>
                <a:latin typeface="Lora" panose="00000500000000000000" charset="0"/>
                <a:cs typeface="Lora" panose="00000500000000000000" charset="0"/>
              </a:rPr>
              <a:t>Wire-Framing</a:t>
            </a:r>
            <a:endParaRPr lang="en-US" altLang="en-US" sz="2800">
              <a:solidFill>
                <a:srgbClr val="2C3E50"/>
              </a:solidFill>
              <a:latin typeface="Lora" panose="00000500000000000000" charset="0"/>
              <a:cs typeface="Lora" panose="00000500000000000000"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endCondLst>
                    <p:cond evt="onNext">
                      <p:tgtEl>
                        <p:sldTgt/>
                      </p:tgtEl>
                    </p:cond>
                    <p:cond evt="onPrev">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754630" y="3199130"/>
            <a:ext cx="6683375" cy="645160"/>
          </a:xfrm>
          <a:prstGeom prst="rect">
            <a:avLst/>
          </a:prstGeom>
          <a:noFill/>
          <a:ln w="9525">
            <a:noFill/>
          </a:ln>
        </p:spPr>
        <p:txBody>
          <a:bodyPr wrap="square">
            <a:spAutoFit/>
          </a:bodyPr>
          <a:p>
            <a:pPr indent="0" algn="ctr"/>
            <a:r>
              <a:rPr lang="en-US" b="0">
                <a:solidFill>
                  <a:srgbClr val="2C3E50"/>
                </a:solidFill>
                <a:latin typeface="Lora" panose="00000500000000000000" charset="0"/>
                <a:ea typeface="SimSun" panose="02010600030101010101" pitchFamily="2" charset="-122"/>
              </a:rPr>
              <a:t>KidSafe allows the parents to lock and unlock their children’s smart phones or tablets remotely.</a:t>
            </a:r>
            <a:endParaRPr lang="en-US" b="0">
              <a:solidFill>
                <a:srgbClr val="2C3E50"/>
              </a:solidFill>
              <a:latin typeface="Lora" panose="00000500000000000000" charset="0"/>
              <a:ea typeface="SimSun" panose="02010600030101010101" pitchFamily="2" charset="-122"/>
            </a:endParaRPr>
          </a:p>
        </p:txBody>
      </p:sp>
      <p:pic>
        <p:nvPicPr>
          <p:cNvPr id="4" name="Picture 3" descr="lock"/>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04325" y="3923030"/>
            <a:ext cx="2560320" cy="2560320"/>
          </a:xfrm>
          <a:prstGeom prst="rect">
            <a:avLst/>
          </a:prstGeom>
        </p:spPr>
      </p:pic>
      <p:sp>
        <p:nvSpPr>
          <p:cNvPr id="5" name="Text Box 4"/>
          <p:cNvSpPr txBox="1"/>
          <p:nvPr/>
        </p:nvSpPr>
        <p:spPr>
          <a:xfrm>
            <a:off x="2228215" y="1201420"/>
            <a:ext cx="7736205" cy="521970"/>
          </a:xfrm>
          <a:prstGeom prst="rect">
            <a:avLst/>
          </a:prstGeom>
          <a:noFill/>
        </p:spPr>
        <p:txBody>
          <a:bodyPr wrap="square" rtlCol="0">
            <a:spAutoFit/>
          </a:bodyPr>
          <a:p>
            <a:pPr algn="ctr"/>
            <a:r>
              <a:rPr lang="en-US" sz="2800">
                <a:solidFill>
                  <a:srgbClr val="2C3E50"/>
                </a:solidFill>
                <a:latin typeface="Lora" panose="00000500000000000000" charset="0"/>
                <a:cs typeface="Lora" panose="00000500000000000000" charset="0"/>
              </a:rPr>
              <a:t>Locking and unlocking the child's device</a:t>
            </a:r>
            <a:endParaRPr lang="en-US" sz="2800">
              <a:solidFill>
                <a:srgbClr val="2C3E50"/>
              </a:solidFill>
              <a:latin typeface="Lora" panose="00000500000000000000" charset="0"/>
              <a:cs typeface="Lora" panose="00000500000000000000"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hone Locking Recording">
            <a:hlinkClick r:id="" action="ppaction://media"/>
          </p:cNvPr>
          <p:cNvPicPr>
            <a:picLocks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967865" y="1252855"/>
            <a:ext cx="8255635" cy="435165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indefinite"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p:cTn id="7" repeatCount="indefinite" fill="hold" display="1">
                  <p:stCondLst>
                    <p:cond delay="indefinite"/>
                  </p:stCondLst>
                  <p:endCondLst>
                    <p:cond evt="onNext">
                      <p:tgtEl>
                        <p:sldTgt/>
                      </p:tgtEl>
                    </p:cond>
                    <p:cond evt="onPrev">
                      <p:tgtEl>
                        <p:sldTgt/>
                      </p:tgtEl>
                    </p:cond>
                  </p:end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Text Box 99"/>
          <p:cNvSpPr txBox="1"/>
          <p:nvPr/>
        </p:nvSpPr>
        <p:spPr>
          <a:xfrm>
            <a:off x="2753995" y="2967990"/>
            <a:ext cx="6683375" cy="922020"/>
          </a:xfrm>
          <a:prstGeom prst="rect">
            <a:avLst/>
          </a:prstGeom>
          <a:noFill/>
          <a:ln w="9525">
            <a:noFill/>
          </a:ln>
        </p:spPr>
        <p:txBody>
          <a:bodyPr wrap="square">
            <a:spAutoFit/>
          </a:bodyPr>
          <a:p>
            <a:pPr indent="0" algn="ctr"/>
            <a:r>
              <a:rPr lang="en-US" b="0">
                <a:solidFill>
                  <a:srgbClr val="2C3E50"/>
                </a:solidFill>
                <a:latin typeface="Lora" panose="00000500000000000000" charset="0"/>
                <a:ea typeface="SimSun" panose="02010600030101010101" pitchFamily="2" charset="-122"/>
              </a:rPr>
              <a:t>KidSafe allows the parents to define a daily usage time limit, if the child exceeds it, the device locks automatically until the next day when the timers reset.</a:t>
            </a:r>
            <a:endParaRPr lang="en-US" b="0">
              <a:solidFill>
                <a:srgbClr val="2C3E50"/>
              </a:solidFill>
              <a:latin typeface="Lora" panose="00000500000000000000" charset="0"/>
              <a:ea typeface="SimSun" panose="02010600030101010101" pitchFamily="2" charset="-122"/>
            </a:endParaRPr>
          </a:p>
        </p:txBody>
      </p:sp>
      <p:sp>
        <p:nvSpPr>
          <p:cNvPr id="5" name="Text Box 4"/>
          <p:cNvSpPr txBox="1"/>
          <p:nvPr/>
        </p:nvSpPr>
        <p:spPr>
          <a:xfrm>
            <a:off x="2228215" y="1201420"/>
            <a:ext cx="7736205" cy="521970"/>
          </a:xfrm>
          <a:prstGeom prst="rect">
            <a:avLst/>
          </a:prstGeom>
          <a:noFill/>
        </p:spPr>
        <p:txBody>
          <a:bodyPr wrap="square" rtlCol="0">
            <a:spAutoFit/>
          </a:bodyPr>
          <a:p>
            <a:pPr algn="ctr"/>
            <a:r>
              <a:rPr lang="en-US" sz="2800">
                <a:solidFill>
                  <a:srgbClr val="2C3E50"/>
                </a:solidFill>
                <a:latin typeface="Lora" panose="00000500000000000000" charset="0"/>
                <a:cs typeface="Lora" panose="00000500000000000000" charset="0"/>
              </a:rPr>
              <a:t>Screen time control</a:t>
            </a:r>
            <a:endParaRPr lang="en-US" sz="2800">
              <a:solidFill>
                <a:srgbClr val="2C3E50"/>
              </a:solidFill>
              <a:latin typeface="Lora" panose="00000500000000000000" charset="0"/>
              <a:cs typeface="Lora" panose="00000500000000000000" charset="0"/>
            </a:endParaRPr>
          </a:p>
        </p:txBody>
      </p:sp>
      <p:pic>
        <p:nvPicPr>
          <p:cNvPr id="4" name="Picture 3" descr="stopwatch"/>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251315" y="3910330"/>
            <a:ext cx="2560320" cy="2560320"/>
          </a:xfrm>
          <a:prstGeom prst="rect">
            <a:avLst/>
          </a:prstGeom>
        </p:spPr>
      </p:pic>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2039</Words>
  <Application>WPS Presentation</Application>
  <PresentationFormat>Widescreen</PresentationFormat>
  <Paragraphs>56</Paragraphs>
  <Slides>28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Arial</vt:lpstr>
      <vt:lpstr>SimSun</vt:lpstr>
      <vt:lpstr>Wingdings</vt:lpstr>
      <vt:lpstr>Lora</vt:lpstr>
      <vt:lpstr>Microsoft YaHei</vt:lpstr>
      <vt:lpstr>Arial Unicode MS</vt:lpstr>
      <vt:lpstr>Calibri Light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Mansour</cp:lastModifiedBy>
  <cp:revision>12</cp:revision>
  <dcterms:created xsi:type="dcterms:W3CDTF">2019-07-13T21:17:00Z</dcterms:created>
  <dcterms:modified xsi:type="dcterms:W3CDTF">2019-07-16T23:56:25Z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1033-11.2.0.8668</vt:lpwstr>
  </property>
</Properties>
</file>